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82">
          <p15:clr>
            <a:srgbClr val="9AA0A6"/>
          </p15:clr>
        </p15:guide>
        <p15:guide id="2" pos="37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82"/>
        <p:guide pos="3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1a144e9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1a144e91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b85c1b47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b85c1b47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b85c1b475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ab85c1b475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1a144e91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1a144e91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a1a144e91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a1a144e91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1a144e91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a1a144e91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1a144e91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a1a144e91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1f816baec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a1f816baec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1a144e91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a1a144e91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a1f816bae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a1f816bae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b85c1b4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ab85c1b47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2100f6bf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a2100f6bf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1a144e91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1a144e91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60300" y="3340150"/>
            <a:ext cx="7955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Team: 0506_10</a:t>
            </a: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Members: Madathil Geetanjali Menon, Sri Sai Alekya Ghanta, Aishwarya Sadagopan, Nishanthi Ravichandran</a:t>
            </a: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Presentation Date: December 7, 2022</a:t>
            </a: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12"/>
          <p:cNvGrpSpPr/>
          <p:nvPr/>
        </p:nvGrpSpPr>
        <p:grpSpPr>
          <a:xfrm>
            <a:off x="7520856" y="2187167"/>
            <a:ext cx="634573" cy="616761"/>
            <a:chOff x="5970800" y="1619250"/>
            <a:chExt cx="428650" cy="456725"/>
          </a:xfrm>
        </p:grpSpPr>
        <p:sp>
          <p:nvSpPr>
            <p:cNvPr id="90" name="Google Shape;9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569025" y="1478700"/>
            <a:ext cx="67365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Perfect Analyst</a:t>
            </a:r>
            <a:endParaRPr sz="3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"/>
          <p:cNvSpPr txBox="1"/>
          <p:nvPr/>
        </p:nvSpPr>
        <p:spPr>
          <a:xfrm>
            <a:off x="660300" y="2094800"/>
            <a:ext cx="674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Oriented Jobs Analysis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ctrTitle"/>
          </p:nvPr>
        </p:nvSpPr>
        <p:spPr>
          <a:xfrm>
            <a:off x="457200" y="-597105"/>
            <a:ext cx="7772400" cy="39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Logical Database Design</a:t>
            </a:r>
            <a:r>
              <a:rPr lang="en" sz="4400"/>
              <a:t>  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ldNum" idx="12"/>
          </p:nvPr>
        </p:nvSpPr>
        <p:spPr>
          <a:xfrm>
            <a:off x="8635450" y="4754075"/>
            <a:ext cx="5085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075" y="2640225"/>
            <a:ext cx="2357026" cy="13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93700" y="1297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Relational Schema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99" y="447588"/>
            <a:ext cx="474075" cy="4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479100" y="1139975"/>
            <a:ext cx="7951200" cy="4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JobSeeker (</a:t>
            </a:r>
            <a:r>
              <a:rPr lang="en" sz="1500" b="1" u="sng">
                <a:latin typeface="Times New Roman"/>
                <a:ea typeface="Times New Roman"/>
                <a:cs typeface="Times New Roman"/>
                <a:sym typeface="Times New Roman"/>
              </a:rPr>
              <a:t>jbsId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jbsFirstName, jbsLastName, jbsBirthDate, jbsEmailId, jbsPhnNum, jbsCity, jbsState, jbsZipCode)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Job Seeker Education (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jbsId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500" b="1" u="sng">
                <a:latin typeface="Times New Roman"/>
                <a:ea typeface="Times New Roman"/>
                <a:cs typeface="Times New Roman"/>
                <a:sym typeface="Times New Roman"/>
              </a:rPr>
              <a:t>jbsEducation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Job Seeker Previous Experience (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jbsId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500" b="1" u="sng">
                <a:latin typeface="Times New Roman"/>
                <a:ea typeface="Times New Roman"/>
                <a:cs typeface="Times New Roman"/>
                <a:sym typeface="Times New Roman"/>
              </a:rPr>
              <a:t> jbsPrevExperience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Company (</a:t>
            </a:r>
            <a:r>
              <a:rPr lang="en" sz="1500" b="1" u="sng">
                <a:latin typeface="Times New Roman"/>
                <a:ea typeface="Times New Roman"/>
                <a:cs typeface="Times New Roman"/>
                <a:sym typeface="Times New Roman"/>
              </a:rPr>
              <a:t>compId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compName, compDesc, compCity, compState, compSize)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Job (</a:t>
            </a:r>
            <a:r>
              <a:rPr lang="en" sz="1500" b="1" u="sng">
                <a:latin typeface="Times New Roman"/>
                <a:ea typeface="Times New Roman"/>
                <a:cs typeface="Times New Roman"/>
                <a:sym typeface="Times New Roman"/>
              </a:rPr>
              <a:t>jobId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jobFunction, jobDesc, jobSalary, jobType, jobLocation, </a:t>
            </a:r>
            <a:r>
              <a:rPr lang="en" sz="1500" i="1">
                <a:latin typeface="Times New Roman"/>
                <a:ea typeface="Times New Roman"/>
                <a:cs typeface="Times New Roman"/>
                <a:sym typeface="Times New Roman"/>
              </a:rPr>
              <a:t>compId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Rating (</a:t>
            </a:r>
            <a:r>
              <a:rPr lang="en" sz="1500" b="1" u="sng">
                <a:latin typeface="Times New Roman"/>
                <a:ea typeface="Times New Roman"/>
                <a:cs typeface="Times New Roman"/>
                <a:sym typeface="Times New Roman"/>
              </a:rPr>
              <a:t>ratId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ratCultureValue,  ratWorkLifeBalance, ratSeniorManagement, ratCompBenefits,           	ratCareerOpportunities, ratOverallRating, ratSiteSource,</a:t>
            </a:r>
            <a:r>
              <a:rPr lang="en" sz="1500" i="1">
                <a:latin typeface="Times New Roman"/>
                <a:ea typeface="Times New Roman"/>
                <a:cs typeface="Times New Roman"/>
                <a:sym typeface="Times New Roman"/>
              </a:rPr>
              <a:t>compId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893700" y="1297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Relational Schema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99" y="447588"/>
            <a:ext cx="474075" cy="4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479100" y="1258625"/>
            <a:ext cx="7951200" cy="3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Skill (</a:t>
            </a:r>
            <a:r>
              <a:rPr lang="en" sz="1500" b="1" u="sng">
                <a:latin typeface="Times New Roman"/>
                <a:ea typeface="Times New Roman"/>
                <a:cs typeface="Times New Roman"/>
                <a:sym typeface="Times New Roman"/>
              </a:rPr>
              <a:t>sklId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sklName)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ProfileMatch (</a:t>
            </a:r>
            <a:r>
              <a:rPr lang="en" sz="1500" b="1" u="sng">
                <a:latin typeface="Times New Roman"/>
                <a:ea typeface="Times New Roman"/>
                <a:cs typeface="Times New Roman"/>
                <a:sym typeface="Times New Roman"/>
              </a:rPr>
              <a:t>pmId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pmScore, pmCategory, pmSkillMatch, pmNumOfAlumni)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Has (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jbsId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sklId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Require (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jbsId</a:t>
            </a:r>
            <a:r>
              <a:rPr lang="en" sz="1500" i="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jobId</a:t>
            </a:r>
            <a:r>
              <a:rPr lang="en" sz="1500" i="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sklId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Check (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pmId</a:t>
            </a:r>
            <a:r>
              <a:rPr lang="en" sz="1500" i="1">
                <a:latin typeface="Times New Roman"/>
                <a:ea typeface="Times New Roman"/>
                <a:cs typeface="Times New Roman"/>
                <a:sym typeface="Times New Roman"/>
              </a:rPr>
              <a:t>, jbsId, jobId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Apply (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jbsId</a:t>
            </a:r>
            <a:r>
              <a:rPr lang="en" sz="1500" i="1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500" b="1" i="1" u="sng">
                <a:latin typeface="Times New Roman"/>
                <a:ea typeface="Times New Roman"/>
                <a:cs typeface="Times New Roman"/>
                <a:sym typeface="Times New Roman"/>
              </a:rPr>
              <a:t> jobId</a:t>
            </a:r>
            <a:r>
              <a:rPr lang="en" sz="1500" i="1">
                <a:latin typeface="Times New Roman"/>
                <a:ea typeface="Times New Roman"/>
                <a:cs typeface="Times New Roman"/>
                <a:sym typeface="Times New Roman"/>
              </a:rPr>
              <a:t>, compId,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appDate, appStatus)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ctrTitle"/>
          </p:nvPr>
        </p:nvSpPr>
        <p:spPr>
          <a:xfrm>
            <a:off x="457200" y="-100075"/>
            <a:ext cx="7772400" cy="35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Physical Database Design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" y="2472825"/>
            <a:ext cx="9144002" cy="26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289525" y="579075"/>
            <a:ext cx="8797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75" y="1565900"/>
            <a:ext cx="3278750" cy="2468900"/>
          </a:xfrm>
          <a:prstGeom prst="rect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93700" y="1297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Table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75" y="455450"/>
            <a:ext cx="484500" cy="4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375" y="1791500"/>
            <a:ext cx="4475825" cy="1865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p25"/>
          <p:cNvSpPr/>
          <p:nvPr/>
        </p:nvSpPr>
        <p:spPr>
          <a:xfrm>
            <a:off x="3752238" y="2600550"/>
            <a:ext cx="484500" cy="24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ctrTitle"/>
          </p:nvPr>
        </p:nvSpPr>
        <p:spPr>
          <a:xfrm>
            <a:off x="-2899875" y="996800"/>
            <a:ext cx="9041700" cy="26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Use Cases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175" y="2116450"/>
            <a:ext cx="3479700" cy="18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268075" y="230800"/>
            <a:ext cx="618900" cy="557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7"/>
          <p:cNvGrpSpPr/>
          <p:nvPr/>
        </p:nvGrpSpPr>
        <p:grpSpPr>
          <a:xfrm>
            <a:off x="439285" y="285560"/>
            <a:ext cx="276486" cy="447575"/>
            <a:chOff x="6730350" y="2315900"/>
            <a:chExt cx="257700" cy="420100"/>
          </a:xfrm>
        </p:grpSpPr>
        <p:sp>
          <p:nvSpPr>
            <p:cNvPr id="246" name="Google Shape;246;p2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93700" y="358400"/>
            <a:ext cx="810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top 5 companies by salary within each job function?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375" y="2995775"/>
            <a:ext cx="4867950" cy="194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51775"/>
            <a:ext cx="8319925" cy="1461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89;p29">
            <a:extLst>
              <a:ext uri="{FF2B5EF4-FFF2-40B4-BE49-F238E27FC236}">
                <a16:creationId xmlns:a16="http://schemas.microsoft.com/office/drawing/2014/main" id="{64F66F15-FBFD-E35A-3D13-155A18B8E56A}"/>
              </a:ext>
            </a:extLst>
          </p:cNvPr>
          <p:cNvSpPr/>
          <p:nvPr/>
        </p:nvSpPr>
        <p:spPr>
          <a:xfrm rot="5400000">
            <a:off x="2069975" y="2408038"/>
            <a:ext cx="667800" cy="17031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/>
          <p:nvPr/>
        </p:nvSpPr>
        <p:spPr>
          <a:xfrm>
            <a:off x="268075" y="230800"/>
            <a:ext cx="618900" cy="557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893700" y="358400"/>
            <a:ext cx="810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top 5 companies by salary within each job function?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28"/>
          <p:cNvGrpSpPr/>
          <p:nvPr/>
        </p:nvGrpSpPr>
        <p:grpSpPr>
          <a:xfrm>
            <a:off x="407460" y="352600"/>
            <a:ext cx="369643" cy="313507"/>
            <a:chOff x="3936375" y="3703750"/>
            <a:chExt cx="453050" cy="332175"/>
          </a:xfrm>
        </p:grpSpPr>
        <p:sp>
          <p:nvSpPr>
            <p:cNvPr id="263" name="Google Shape;263;p2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00" y="1182200"/>
            <a:ext cx="7703475" cy="36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/>
          <p:nvPr/>
        </p:nvSpPr>
        <p:spPr>
          <a:xfrm>
            <a:off x="268075" y="230800"/>
            <a:ext cx="618900" cy="557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63" y="1215800"/>
            <a:ext cx="8300874" cy="1785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025" y="3184275"/>
            <a:ext cx="4466550" cy="181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9"/>
          <p:cNvGrpSpPr/>
          <p:nvPr/>
        </p:nvGrpSpPr>
        <p:grpSpPr>
          <a:xfrm>
            <a:off x="5561376" y="2200498"/>
            <a:ext cx="85774" cy="227664"/>
            <a:chOff x="6807900" y="2463675"/>
            <a:chExt cx="102600" cy="272325"/>
          </a:xfrm>
        </p:grpSpPr>
        <p:sp>
          <p:nvSpPr>
            <p:cNvPr id="278" name="Google Shape;278;p2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439285" y="285560"/>
            <a:ext cx="276486" cy="447575"/>
            <a:chOff x="6730350" y="2315900"/>
            <a:chExt cx="257700" cy="420100"/>
          </a:xfrm>
        </p:grpSpPr>
        <p:sp>
          <p:nvSpPr>
            <p:cNvPr id="283" name="Google Shape;283;p2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9"/>
          <p:cNvSpPr txBox="1">
            <a:spLocks noGrp="1"/>
          </p:cNvSpPr>
          <p:nvPr>
            <p:ph type="title"/>
          </p:nvPr>
        </p:nvSpPr>
        <p:spPr>
          <a:xfrm>
            <a:off x="893700" y="358400"/>
            <a:ext cx="810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percentage of different skills required in each job function?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 rot="5400000">
            <a:off x="2427175" y="2861800"/>
            <a:ext cx="667800" cy="17031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971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268075" y="230800"/>
            <a:ext cx="618900" cy="557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l="752" t="1096" r="1553" b="969"/>
          <a:stretch/>
        </p:blipFill>
        <p:spPr>
          <a:xfrm>
            <a:off x="2603000" y="1156075"/>
            <a:ext cx="3938000" cy="36757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893700" y="358400"/>
            <a:ext cx="810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percentage of different skills required in each job function? - Visualized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30"/>
          <p:cNvGrpSpPr/>
          <p:nvPr/>
        </p:nvGrpSpPr>
        <p:grpSpPr>
          <a:xfrm>
            <a:off x="407460" y="352600"/>
            <a:ext cx="369643" cy="313507"/>
            <a:chOff x="3936375" y="3703750"/>
            <a:chExt cx="453050" cy="332175"/>
          </a:xfrm>
        </p:grpSpPr>
        <p:sp>
          <p:nvSpPr>
            <p:cNvPr id="299" name="Google Shape;29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893700" y="1297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Meet the Team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177"/>
            <a:ext cx="988725" cy="9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75" y="1596788"/>
            <a:ext cx="1689275" cy="21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084" y="1596788"/>
            <a:ext cx="1788923" cy="21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541" y="1596788"/>
            <a:ext cx="1788923" cy="21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2998" y="1596788"/>
            <a:ext cx="1792223" cy="213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542463" y="3904300"/>
            <a:ext cx="178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Madathil Geetanjali Menon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2546075" y="3904300"/>
            <a:ext cx="178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Sri Sai Alekya Ghanta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4599550" y="3904300"/>
            <a:ext cx="178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Aishwarya Sadagopan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6653025" y="3904300"/>
            <a:ext cx="178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Nishanthi Ravichandran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ctrTitle" idx="4294967295"/>
          </p:nvPr>
        </p:nvSpPr>
        <p:spPr>
          <a:xfrm>
            <a:off x="457200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4294967295"/>
          </p:nvPr>
        </p:nvSpPr>
        <p:spPr>
          <a:xfrm>
            <a:off x="537275" y="1786938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11" name="Google Shape;311;p31"/>
          <p:cNvPicPr preferRelativeResize="0"/>
          <p:nvPr/>
        </p:nvPicPr>
        <p:blipFill rotWithShape="1">
          <a:blip r:embed="rId3">
            <a:alphaModFix/>
          </a:blip>
          <a:srcRect b="10458"/>
          <a:stretch/>
        </p:blipFill>
        <p:spPr>
          <a:xfrm>
            <a:off x="5781400" y="512499"/>
            <a:ext cx="2699175" cy="20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ctrTitle"/>
          </p:nvPr>
        </p:nvSpPr>
        <p:spPr>
          <a:xfrm>
            <a:off x="-1296800" y="114246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accent2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Background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56550" y="4830275"/>
            <a:ext cx="4872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275" y="2171267"/>
            <a:ext cx="3168605" cy="178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482175" y="3201925"/>
            <a:ext cx="7806600" cy="10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477675" y="1436550"/>
            <a:ext cx="7806600" cy="10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893700" y="1297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Goals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531375" y="3293150"/>
            <a:ext cx="7851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Graduate Students, Organizations’ Talent Acquisition Team are our target users</a:t>
            </a:r>
            <a:endParaRPr sz="1800"/>
          </a:p>
        </p:txBody>
      </p:sp>
      <p:sp>
        <p:nvSpPr>
          <p:cNvPr id="127" name="Google Shape;127;p1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28" name="Google Shape;128;p15"/>
          <p:cNvGrpSpPr/>
          <p:nvPr/>
        </p:nvGrpSpPr>
        <p:grpSpPr>
          <a:xfrm>
            <a:off x="527968" y="438713"/>
            <a:ext cx="347107" cy="438984"/>
            <a:chOff x="584925" y="238125"/>
            <a:chExt cx="415200" cy="525100"/>
          </a:xfrm>
        </p:grpSpPr>
        <p:sp>
          <p:nvSpPr>
            <p:cNvPr id="129" name="Google Shape;129;p15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5"/>
          <p:cNvSpPr txBox="1"/>
          <p:nvPr/>
        </p:nvSpPr>
        <p:spPr>
          <a:xfrm>
            <a:off x="105675" y="1436550"/>
            <a:ext cx="8102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Address common queries of Masters' students seeking full-time job opportunities in the Data Oriented / Analyst job functions across the United States, via Indeed.com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553875" y="2947900"/>
            <a:ext cx="1652400" cy="342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End Users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775" y="2970126"/>
            <a:ext cx="298450" cy="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43" name="Google Shape;143;p16"/>
          <p:cNvGrpSpPr/>
          <p:nvPr/>
        </p:nvGrpSpPr>
        <p:grpSpPr>
          <a:xfrm>
            <a:off x="406721" y="443573"/>
            <a:ext cx="486985" cy="408672"/>
            <a:chOff x="5255200" y="3006475"/>
            <a:chExt cx="511700" cy="378575"/>
          </a:xfrm>
        </p:grpSpPr>
        <p:sp>
          <p:nvSpPr>
            <p:cNvPr id="144" name="Google Shape;144;p1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" name="Google Shape;146;p16"/>
          <p:cNvPicPr preferRelativeResize="0"/>
          <p:nvPr/>
        </p:nvPicPr>
        <p:blipFill rotWithShape="1">
          <a:blip r:embed="rId3">
            <a:alphaModFix/>
          </a:blip>
          <a:srcRect t="15031"/>
          <a:stretch/>
        </p:blipFill>
        <p:spPr>
          <a:xfrm>
            <a:off x="1244425" y="782900"/>
            <a:ext cx="6622976" cy="371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93700" y="1297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and Sources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ctrTitle" idx="4294967295"/>
          </p:nvPr>
        </p:nvSpPr>
        <p:spPr>
          <a:xfrm>
            <a:off x="457200" y="2013100"/>
            <a:ext cx="7533000" cy="16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7"/>
          <p:cNvGrpSpPr/>
          <p:nvPr/>
        </p:nvGrpSpPr>
        <p:grpSpPr>
          <a:xfrm>
            <a:off x="457206" y="894916"/>
            <a:ext cx="1717876" cy="1676832"/>
            <a:chOff x="570875" y="4322250"/>
            <a:chExt cx="443300" cy="443325"/>
          </a:xfrm>
        </p:grpSpPr>
        <p:sp>
          <p:nvSpPr>
            <p:cNvPr id="154" name="Google Shape;154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472675" y="127951"/>
            <a:ext cx="433500" cy="410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472675" y="1082925"/>
            <a:ext cx="3985200" cy="3927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143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50"/>
              <a:buFont typeface="Times New Roman"/>
              <a:buChar char="●"/>
            </a:pPr>
            <a:r>
              <a:rPr lang="en" sz="1350" dirty="0"/>
              <a:t>Top companies offering high salaries within each job function</a:t>
            </a:r>
            <a:endParaRPr sz="1350" dirty="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Font typeface="Times New Roman"/>
              <a:buChar char="●"/>
            </a:pPr>
            <a:r>
              <a:rPr lang="en" sz="1350" dirty="0"/>
              <a:t>Identify top skills required for each of the data oriented roles </a:t>
            </a:r>
            <a:endParaRPr sz="1350" dirty="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lang="en" sz="1350" dirty="0"/>
              <a:t>Identify best-rated firms as per the reviews from Glassdoor and Indeed</a:t>
            </a:r>
            <a:endParaRPr sz="1350" dirty="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lang="en" sz="1350" dirty="0"/>
              <a:t>Determine companies offering remote vs onsite opportunities</a:t>
            </a:r>
            <a:endParaRPr sz="1350" dirty="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Font typeface="Lato"/>
              <a:buChar char="●"/>
            </a:pPr>
            <a:r>
              <a:rPr lang="en" sz="1350" dirty="0"/>
              <a:t>Companies with openings in more than one job function</a:t>
            </a:r>
            <a:endParaRPr sz="1350" dirty="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Font typeface="Lato"/>
              <a:buChar char="●"/>
            </a:pPr>
            <a:r>
              <a:rPr lang="en" sz="1350" dirty="0"/>
              <a:t>To identify job seeker’s profile match rate with different jobs</a:t>
            </a:r>
            <a:endParaRPr sz="1350" dirty="0"/>
          </a:p>
        </p:txBody>
      </p:sp>
      <p:sp>
        <p:nvSpPr>
          <p:cNvPr id="166" name="Google Shape;166;p18"/>
          <p:cNvSpPr/>
          <p:nvPr/>
        </p:nvSpPr>
        <p:spPr>
          <a:xfrm>
            <a:off x="472675" y="771100"/>
            <a:ext cx="3985200" cy="410700"/>
          </a:xfrm>
          <a:prstGeom prst="rect">
            <a:avLst/>
          </a:prstGeom>
          <a:solidFill>
            <a:srgbClr val="FF97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Job Seeker’s point of view</a:t>
            </a:r>
            <a:endParaRPr sz="1600"/>
          </a:p>
        </p:txBody>
      </p:sp>
      <p:sp>
        <p:nvSpPr>
          <p:cNvPr id="167" name="Google Shape;167;p18"/>
          <p:cNvSpPr/>
          <p:nvPr/>
        </p:nvSpPr>
        <p:spPr>
          <a:xfrm>
            <a:off x="4582425" y="931033"/>
            <a:ext cx="3985200" cy="4079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143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imes New Roman"/>
              <a:buChar char="●"/>
            </a:pPr>
            <a:r>
              <a:rPr lang="en" sz="1350" dirty="0"/>
              <a:t>Understand reviews by current employees and leverage them for the company’s development</a:t>
            </a:r>
            <a:endParaRPr sz="1350" dirty="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 dirty="0"/>
              <a:t>Identify top candidates for open positions, based on the required skills</a:t>
            </a:r>
            <a:endParaRPr sz="1350" dirty="0"/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18"/>
          <p:cNvSpPr/>
          <p:nvPr/>
        </p:nvSpPr>
        <p:spPr>
          <a:xfrm>
            <a:off x="4582425" y="771100"/>
            <a:ext cx="3985200" cy="410700"/>
          </a:xfrm>
          <a:prstGeom prst="rect">
            <a:avLst/>
          </a:prstGeom>
          <a:solidFill>
            <a:srgbClr val="F2025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Company’s point of view</a:t>
            </a:r>
            <a:endParaRPr sz="1800"/>
          </a:p>
        </p:txBody>
      </p:sp>
      <p:grpSp>
        <p:nvGrpSpPr>
          <p:cNvPr id="169" name="Google Shape;169;p18"/>
          <p:cNvGrpSpPr/>
          <p:nvPr/>
        </p:nvGrpSpPr>
        <p:grpSpPr>
          <a:xfrm>
            <a:off x="567368" y="195538"/>
            <a:ext cx="244099" cy="275531"/>
            <a:chOff x="2594325" y="1627175"/>
            <a:chExt cx="440850" cy="440850"/>
          </a:xfrm>
        </p:grpSpPr>
        <p:sp>
          <p:nvSpPr>
            <p:cNvPr id="170" name="Google Shape;170;p1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893700" y="-175012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Mission Objectives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ctrTitle"/>
          </p:nvPr>
        </p:nvSpPr>
        <p:spPr>
          <a:xfrm>
            <a:off x="-125" y="-604775"/>
            <a:ext cx="8217900" cy="39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   Conceptual Database Design</a:t>
            </a:r>
            <a:r>
              <a:rPr lang="en" sz="4400"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ldNum" idx="12"/>
          </p:nvPr>
        </p:nvSpPr>
        <p:spPr>
          <a:xfrm>
            <a:off x="8679525" y="4754075"/>
            <a:ext cx="4641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400" y="2696725"/>
            <a:ext cx="2659599" cy="12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6447925" y="1720350"/>
            <a:ext cx="2260800" cy="258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●"/>
            </a:pP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/>
              <a:t>JobSeeker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Job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Company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Skill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Rating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Profile Match</a:t>
            </a:r>
            <a:endParaRPr sz="1500"/>
          </a:p>
        </p:txBody>
      </p:sp>
      <p:sp>
        <p:nvSpPr>
          <p:cNvPr id="186" name="Google Shape;186;p2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893700" y="1297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 Diagram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0" y="407975"/>
            <a:ext cx="424726" cy="4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6447925" y="1644150"/>
            <a:ext cx="2260800" cy="391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Entities</a:t>
            </a:r>
            <a:endParaRPr sz="1800"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50" y="1063400"/>
            <a:ext cx="5419500" cy="3851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90D8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On-screen Show (16:9)</PresentationFormat>
  <Paragraphs>103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Times New Roman</vt:lpstr>
      <vt:lpstr>Raleway</vt:lpstr>
      <vt:lpstr>Lato</vt:lpstr>
      <vt:lpstr>Antonio template</vt:lpstr>
      <vt:lpstr>Team: 0506_10 Members: Madathil Geetanjali Menon, Sri Sai Alekya Ghanta, Aishwarya Sadagopan, Nishanthi Ravichandran Presentation Date: December 7, 2022  </vt:lpstr>
      <vt:lpstr>Meet the Team</vt:lpstr>
      <vt:lpstr> Background</vt:lpstr>
      <vt:lpstr>Project Goals</vt:lpstr>
      <vt:lpstr>Data and Sources</vt:lpstr>
      <vt:lpstr>Introduction</vt:lpstr>
      <vt:lpstr>Mission Objectives</vt:lpstr>
      <vt:lpstr>     Conceptual Database Design  </vt:lpstr>
      <vt:lpstr>ER Diagram</vt:lpstr>
      <vt:lpstr> Logical Database Design   </vt:lpstr>
      <vt:lpstr>Relational Schema</vt:lpstr>
      <vt:lpstr>Relational Schema</vt:lpstr>
      <vt:lpstr>  Physical Database Design  </vt:lpstr>
      <vt:lpstr>Create Table</vt:lpstr>
      <vt:lpstr>  Use Cases  </vt:lpstr>
      <vt:lpstr>What are the top 5 companies by salary within each job function?</vt:lpstr>
      <vt:lpstr>What are the top 5 companies by salary within each job function?</vt:lpstr>
      <vt:lpstr>What are the percentage of different skills required in each job function?</vt:lpstr>
      <vt:lpstr>What are the percentage of different skills required in each job function? - Visualized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0506_10 Members: Madathil Geetanjali Menon, Sri Sai Alekya Ghanta, Aishwarya Sadagopan, Nishanthi Ravichandran Presentation Date: December 7, 2022  </dc:title>
  <cp:lastModifiedBy>aishwarya sadagopan</cp:lastModifiedBy>
  <cp:revision>1</cp:revision>
  <dcterms:modified xsi:type="dcterms:W3CDTF">2022-12-11T03:59:03Z</dcterms:modified>
</cp:coreProperties>
</file>